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Geist" panose="020B0604020202020204" charset="0"/>
      <p:regular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502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2164086"/>
            <a:ext cx="11338560" cy="2190115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358641"/>
            <a:ext cx="11338560" cy="822960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91473" y="5177194"/>
            <a:ext cx="3493008" cy="44957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45920" y="5188615"/>
            <a:ext cx="768096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92640" y="1717040"/>
            <a:ext cx="3291840" cy="43815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082187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32" y="5636833"/>
            <a:ext cx="12986441" cy="983226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8072" y="1129728"/>
            <a:ext cx="12986208" cy="4173793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6620059"/>
            <a:ext cx="12984480" cy="842363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47105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904239"/>
            <a:ext cx="12984480" cy="3362960"/>
          </a:xfrm>
        </p:spPr>
        <p:txBody>
          <a:bodyPr anchor="ctr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1" y="4378960"/>
            <a:ext cx="12156619" cy="1198880"/>
          </a:xfrm>
        </p:spPr>
        <p:txBody>
          <a:bodyPr anchor="ctr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593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335474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361" y="904240"/>
            <a:ext cx="12181840" cy="3125394"/>
          </a:xfrm>
        </p:spPr>
        <p:txBody>
          <a:bodyPr anchor="ctr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64638" y="4038668"/>
            <a:ext cx="11511283" cy="53333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1" y="4751835"/>
            <a:ext cx="12181840" cy="815845"/>
          </a:xfrm>
        </p:spPr>
        <p:txBody>
          <a:bodyPr anchor="ctr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593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1500" y="11201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181076" y="3241548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2846567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394" y="1349642"/>
            <a:ext cx="12175423" cy="3014202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0" y="4377979"/>
            <a:ext cx="12173585" cy="1199862"/>
          </a:xfrm>
        </p:spPr>
        <p:txBody>
          <a:bodyPr anchor="t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4660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466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343936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474721" y="914400"/>
            <a:ext cx="10332719" cy="1564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22960" y="2642496"/>
            <a:ext cx="4147718" cy="74078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22959" y="3485478"/>
            <a:ext cx="4147718" cy="3976958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42560" y="2641600"/>
            <a:ext cx="4147718" cy="751841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240230" y="3484880"/>
            <a:ext cx="4147718" cy="3977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662160" y="2631439"/>
            <a:ext cx="4147718" cy="751841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662161" y="3485478"/>
            <a:ext cx="4147718" cy="3976958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02394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474721" y="914400"/>
            <a:ext cx="10332719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26342" y="5029201"/>
            <a:ext cx="4141898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26342" y="2834640"/>
            <a:ext cx="4141898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26342" y="5848518"/>
            <a:ext cx="4141898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49116" y="5029201"/>
            <a:ext cx="4138722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249116" y="2834640"/>
            <a:ext cx="4138723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249117" y="5848516"/>
            <a:ext cx="4138722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659678" y="5029201"/>
            <a:ext cx="4147763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59826" y="2834640"/>
            <a:ext cx="4137454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659678" y="5848514"/>
            <a:ext cx="4142934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321438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2633471"/>
            <a:ext cx="12984480" cy="4828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0976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38560" y="894080"/>
            <a:ext cx="2468880" cy="468376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9360" y="894081"/>
            <a:ext cx="9845041" cy="4683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7342" y="455930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" y="457201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837332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632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496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719906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1749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65762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3266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61110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2951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0006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65793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2130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904240"/>
            <a:ext cx="12984479" cy="3362322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360" y="4370071"/>
            <a:ext cx="12588240" cy="1146810"/>
          </a:xfrm>
        </p:spPr>
        <p:txBody>
          <a:bodyPr>
            <a:normAutofit/>
          </a:bodyPr>
          <a:lstStyle>
            <a:lvl1pPr marL="0" indent="0" algn="r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" y="457202"/>
            <a:ext cx="8389790" cy="4368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081692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2633471"/>
            <a:ext cx="6400800" cy="4828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633471"/>
            <a:ext cx="6400800" cy="4828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71001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0" y="914400"/>
            <a:ext cx="10332720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91" y="2620563"/>
            <a:ext cx="6095989" cy="988694"/>
          </a:xfrm>
        </p:spPr>
        <p:txBody>
          <a:bodyPr anchor="b">
            <a:norm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1" y="3759200"/>
            <a:ext cx="6374130" cy="3703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0960" y="2620563"/>
            <a:ext cx="6126480" cy="988694"/>
          </a:xfrm>
        </p:spPr>
        <p:txBody>
          <a:bodyPr anchor="b">
            <a:norm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759200"/>
            <a:ext cx="6400800" cy="3703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987146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34168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01905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4937760" cy="1920240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4698" y="896111"/>
            <a:ext cx="7812742" cy="656631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749039"/>
            <a:ext cx="4937760" cy="3713382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8942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8247888" cy="1920240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433486" y="901490"/>
            <a:ext cx="4373954" cy="6560932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749039"/>
            <a:ext cx="8247888" cy="3713382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726443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17297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74720" y="917247"/>
            <a:ext cx="10332720" cy="1551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633473"/>
            <a:ext cx="12984480" cy="482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14432" y="7627621"/>
            <a:ext cx="349300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7627015"/>
            <a:ext cx="9326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5600" y="45720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4096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sldNum="0" hdr="0" dt="0"/>
  <p:txStyles>
    <p:titleStyle>
      <a:lvl1pPr algn="r" defTabSz="1097280" rtl="0" eaLnBrk="1" latinLnBrk="0" hangingPunct="1">
        <a:lnSpc>
          <a:spcPct val="90000"/>
        </a:lnSpc>
        <a:spcBef>
          <a:spcPct val="0"/>
        </a:spcBef>
        <a:buNone/>
        <a:defRPr sz="4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281363"/>
            <a:ext cx="9748599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Earthquake–Tsunami Data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8640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comprehensive analysis exploring seismic patterns, magnitude-depth relationships, and tsunami indicators to identify critical insights about earthquake behavior and tsunami potential.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6642D340-8AF0-4EE1-1EB5-BD71C549F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9038" y="2801660"/>
            <a:ext cx="3968353" cy="263497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5925" y="578168"/>
            <a:ext cx="7672149" cy="1366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1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Conclusions and Future Applications</a:t>
            </a:r>
            <a:endParaRPr lang="en-US" sz="4100" dirty="0"/>
          </a:p>
        </p:txBody>
      </p:sp>
      <p:sp>
        <p:nvSpPr>
          <p:cNvPr id="5" name="Shape 1"/>
          <p:cNvSpPr/>
          <p:nvPr/>
        </p:nvSpPr>
        <p:spPr>
          <a:xfrm>
            <a:off x="735925" y="2260163"/>
            <a:ext cx="3730943" cy="2868097"/>
          </a:xfrm>
          <a:prstGeom prst="roundRect">
            <a:avLst>
              <a:gd name="adj" fmla="val 307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50" y="2493288"/>
            <a:ext cx="630793" cy="630793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524" y="2666643"/>
            <a:ext cx="283845" cy="28384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69050" y="3334345"/>
            <a:ext cx="2628424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Seismic Parameters</a:t>
            </a:r>
            <a:endParaRPr lang="en-US" sz="2050" dirty="0"/>
          </a:p>
        </p:txBody>
      </p:sp>
      <p:sp>
        <p:nvSpPr>
          <p:cNvPr id="9" name="Text 3"/>
          <p:cNvSpPr/>
          <p:nvPr/>
        </p:nvSpPr>
        <p:spPr>
          <a:xfrm>
            <a:off x="969050" y="3802142"/>
            <a:ext cx="3264694" cy="1092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Magnitude, depth, and geographical clustering play crucial roles in tsunami generation</a:t>
            </a:r>
            <a:endParaRPr lang="en-US" sz="1650" dirty="0"/>
          </a:p>
        </p:txBody>
      </p:sp>
      <p:sp>
        <p:nvSpPr>
          <p:cNvPr id="10" name="Shape 4"/>
          <p:cNvSpPr/>
          <p:nvPr/>
        </p:nvSpPr>
        <p:spPr>
          <a:xfrm>
            <a:off x="4677132" y="2260163"/>
            <a:ext cx="3730943" cy="2868097"/>
          </a:xfrm>
          <a:prstGeom prst="roundRect">
            <a:avLst>
              <a:gd name="adj" fmla="val 307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257" y="2493288"/>
            <a:ext cx="630793" cy="630793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83731" y="2666643"/>
            <a:ext cx="283845" cy="283845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4910257" y="3334345"/>
            <a:ext cx="2628424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Risk Assessment</a:t>
            </a:r>
            <a:endParaRPr lang="en-US" sz="2050" dirty="0"/>
          </a:p>
        </p:txBody>
      </p:sp>
      <p:sp>
        <p:nvSpPr>
          <p:cNvPr id="14" name="Text 6"/>
          <p:cNvSpPr/>
          <p:nvPr/>
        </p:nvSpPr>
        <p:spPr>
          <a:xfrm>
            <a:off x="4910257" y="3802142"/>
            <a:ext cx="3264694" cy="819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Visual and statistical analyses provide strong foundation for identifying tsunami risks</a:t>
            </a:r>
            <a:endParaRPr lang="en-US" sz="1650" dirty="0"/>
          </a:p>
        </p:txBody>
      </p:sp>
      <p:sp>
        <p:nvSpPr>
          <p:cNvPr id="15" name="Shape 7"/>
          <p:cNvSpPr/>
          <p:nvPr/>
        </p:nvSpPr>
        <p:spPr>
          <a:xfrm>
            <a:off x="735925" y="5338524"/>
            <a:ext cx="7672149" cy="2321600"/>
          </a:xfrm>
          <a:prstGeom prst="roundRect">
            <a:avLst>
              <a:gd name="adj" fmla="val 3804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050" y="5571649"/>
            <a:ext cx="630793" cy="630793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2524" y="5745004"/>
            <a:ext cx="283845" cy="283845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969050" y="6412706"/>
            <a:ext cx="2628424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Future Monitoring</a:t>
            </a:r>
            <a:endParaRPr lang="en-US" sz="2050" dirty="0"/>
          </a:p>
        </p:txBody>
      </p:sp>
      <p:sp>
        <p:nvSpPr>
          <p:cNvPr id="19" name="Text 9"/>
          <p:cNvSpPr/>
          <p:nvPr/>
        </p:nvSpPr>
        <p:spPr>
          <a:xfrm>
            <a:off x="969050" y="6880503"/>
            <a:ext cx="7205901" cy="546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Findings enable improved earthquake monitoring systems and early warning capabilities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1630"/>
            <a:ext cx="9152215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Geographic Distribution Patterns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94059"/>
            <a:ext cx="7604284" cy="53186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59096" y="1965722"/>
            <a:ext cx="3220522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Global Seismic Activity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959096" y="2561034"/>
            <a:ext cx="488501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Earthquake events plotted by latitude and longitude reveal distinct geographical patterns across tectonic boundaries.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959096" y="3649504"/>
            <a:ext cx="488501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Regional clustering indicates localized tectonic vulnerability, particularly in coastal and subduction zones.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00664"/>
            <a:ext cx="75564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Tsunami vs Non-Tsunami Events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15057"/>
            <a:ext cx="7556421" cy="1593533"/>
          </a:xfrm>
          <a:prstGeom prst="roundRect">
            <a:avLst>
              <a:gd name="adj" fmla="val 597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3464" y="3564731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Visual Distinction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43464" y="4069318"/>
            <a:ext cx="705707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Color-coded scatter points clearly separate tsunami-triggering earthquakes from non-tsunami events.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135404"/>
            <a:ext cx="7556421" cy="1593533"/>
          </a:xfrm>
          <a:prstGeom prst="roundRect">
            <a:avLst>
              <a:gd name="adj" fmla="val 597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3464" y="5385078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Pattern Recognition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3464" y="5889665"/>
            <a:ext cx="705707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Spatial analysis reveals specific zones where tsunami generation is more likely to occur.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8127"/>
            <a:ext cx="8413433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High-Density Tsunami Regions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12219"/>
            <a:ext cx="2885837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Concentration Zones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07531"/>
            <a:ext cx="62447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Hexbin visualization identifies areas with the highest frequency of tsunami-triggered earthquakes.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01202"/>
            <a:ext cx="62447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These high-density regions correspond to major subduction zones and coastal tectonic boundaries worldwide.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540556"/>
            <a:ext cx="6244709" cy="42256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07" y="2851547"/>
            <a:ext cx="3935254" cy="252638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043226"/>
            <a:ext cx="75564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Magnitude and Depth Comparison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2857619"/>
            <a:ext cx="3664744" cy="2493169"/>
          </a:xfrm>
          <a:prstGeom prst="roundRect">
            <a:avLst>
              <a:gd name="adj" fmla="val 3821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537484" y="3114913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Magnitude Patterns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37484" y="3619500"/>
            <a:ext cx="3150156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Tsunami events show higher average magnitudes, typically above 7.5–8.0 threshold.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748" y="2857619"/>
            <a:ext cx="3664863" cy="2493169"/>
          </a:xfrm>
          <a:prstGeom prst="roundRect">
            <a:avLst>
              <a:gd name="adj" fmla="val 3821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429042" y="3114913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Depth Variations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429042" y="3619500"/>
            <a:ext cx="3150275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Shallower earthquakes demonstrate greater tsunami potential with increased variability in depth measurements.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0190" y="5577602"/>
            <a:ext cx="7556421" cy="1608773"/>
          </a:xfrm>
          <a:prstGeom prst="roundRect">
            <a:avLst>
              <a:gd name="adj" fmla="val 5922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537484" y="5834896"/>
            <a:ext cx="3246596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Statistical Significance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537484" y="6339483"/>
            <a:ext cx="7041832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Boxplot analysis reveals distinct distributions between tsunami and non-tsunami earthquake characteristics.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6390"/>
            <a:ext cx="8852178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Magnitude Distribution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28818"/>
            <a:ext cx="5564862" cy="34492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19674" y="290048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Frequency Patterns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919674" y="3495794"/>
            <a:ext cx="6924437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Histogram reveals the distribution of earthquake magnitudes across both event types.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919674" y="4289465"/>
            <a:ext cx="6924437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Higher magnitude events (7.5+) show increased correlation with tsunami generation, establishing a clear threshold for risk assessment.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1420" y="2812256"/>
            <a:ext cx="3935254" cy="260496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756291"/>
            <a:ext cx="75564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Event Occurrence Comparison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68403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85%</a:t>
            </a:r>
            <a:endParaRPr lang="en-US" sz="5850" dirty="0"/>
          </a:p>
        </p:txBody>
      </p:sp>
      <p:sp>
        <p:nvSpPr>
          <p:cNvPr id="6" name="Text 2"/>
          <p:cNvSpPr/>
          <p:nvPr/>
        </p:nvSpPr>
        <p:spPr>
          <a:xfrm>
            <a:off x="793790" y="4715828"/>
            <a:ext cx="2329815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Non-Tsunami Events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5588913"/>
            <a:ext cx="232981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Majority of earthquakes do not generate tsunamis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3407093" y="368403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15%</a:t>
            </a:r>
            <a:endParaRPr lang="en-US" sz="5850" dirty="0"/>
          </a:p>
        </p:txBody>
      </p:sp>
      <p:sp>
        <p:nvSpPr>
          <p:cNvPr id="9" name="Text 5"/>
          <p:cNvSpPr/>
          <p:nvPr/>
        </p:nvSpPr>
        <p:spPr>
          <a:xfrm>
            <a:off x="3407093" y="4715828"/>
            <a:ext cx="232981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Tsunami Events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3407093" y="5220414"/>
            <a:ext cx="232981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Significant portion triggers tsunami activity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6020395" y="368403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7.5+</a:t>
            </a:r>
            <a:endParaRPr lang="en-US" sz="5850" dirty="0"/>
          </a:p>
        </p:txBody>
      </p:sp>
      <p:sp>
        <p:nvSpPr>
          <p:cNvPr id="12" name="Text 8"/>
          <p:cNvSpPr/>
          <p:nvPr/>
        </p:nvSpPr>
        <p:spPr>
          <a:xfrm>
            <a:off x="6020395" y="4715828"/>
            <a:ext cx="2329815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Critical Magnitude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020395" y="5588913"/>
            <a:ext cx="23298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Threshold for tsunami generation risk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5649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Correlation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18078"/>
            <a:ext cx="6244709" cy="38706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689741"/>
            <a:ext cx="311848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Variable Relationships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99521" y="3285053"/>
            <a:ext cx="62447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Heatmap reveals strong positive association between magnitude and tsunami occurrence.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078724"/>
            <a:ext cx="62447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Depth shows inverse correlation—shallower earthquakes increase tsunami likelihood significantly.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7826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Key Risk Indicators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35104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01459"/>
            <a:ext cx="6407944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275767"/>
            <a:ext cx="2930128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Magnitude Threshold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780353"/>
            <a:ext cx="640794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Earthquakes above 7.5–8.0 show significantly higher tsunami potential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28548" y="2735104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3101459"/>
            <a:ext cx="6408063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28548" y="3275767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Shallow Depth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28548" y="3780353"/>
            <a:ext cx="640806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Reduced depth correlates with increased energy transfer to ocean water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4766786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110520"/>
            <a:ext cx="6407944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3790" y="5307449"/>
            <a:ext cx="3119676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Geographic Clustering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812036"/>
            <a:ext cx="640794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Coastal and subduction zones demonstrate concentrated tsunami activity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428548" y="4766786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5110520"/>
            <a:ext cx="6408063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28548" y="5307449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Depth Variability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428548" y="5812036"/>
            <a:ext cx="640806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Greater variation in depth measurements observed for tsunami-linked earthquakes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7</TotalTime>
  <Words>376</Words>
  <Application>Microsoft Office PowerPoint</Application>
  <PresentationFormat>Custom</PresentationFormat>
  <Paragraphs>70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Geist</vt:lpstr>
      <vt:lpstr>Century Gothic</vt:lpstr>
      <vt:lpstr>Geist Bold</vt:lpstr>
      <vt:lpstr>Geist Light</vt:lpstr>
      <vt:lpstr>Arial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Omii</dc:creator>
  <cp:lastModifiedBy>Omkar Zite</cp:lastModifiedBy>
  <cp:revision>2</cp:revision>
  <dcterms:created xsi:type="dcterms:W3CDTF">2025-10-30T16:34:51Z</dcterms:created>
  <dcterms:modified xsi:type="dcterms:W3CDTF">2025-11-13T17:27:20Z</dcterms:modified>
</cp:coreProperties>
</file>